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9" r:id="rId3"/>
    <p:sldId id="257" r:id="rId4"/>
    <p:sldId id="258" r:id="rId5"/>
    <p:sldId id="259" r:id="rId6"/>
    <p:sldId id="280" r:id="rId7"/>
    <p:sldId id="287" r:id="rId8"/>
    <p:sldId id="260" r:id="rId9"/>
    <p:sldId id="281" r:id="rId10"/>
    <p:sldId id="278" r:id="rId11"/>
    <p:sldId id="283" r:id="rId12"/>
    <p:sldId id="296" r:id="rId13"/>
    <p:sldId id="297" r:id="rId14"/>
    <p:sldId id="298" r:id="rId15"/>
    <p:sldId id="288" r:id="rId16"/>
    <p:sldId id="284" r:id="rId17"/>
    <p:sldId id="295" r:id="rId18"/>
    <p:sldId id="293" r:id="rId19"/>
    <p:sldId id="294" r:id="rId20"/>
    <p:sldId id="285" r:id="rId21"/>
    <p:sldId id="286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26" Type="http://schemas.openxmlformats.org/officeDocument/2006/relationships/tableStyles" Target="tableStyles.xml" /><Relationship Id="rId3" Type="http://schemas.openxmlformats.org/officeDocument/2006/relationships/slide" Target="slides/slide2.xml" /><Relationship Id="rId21" Type="http://schemas.openxmlformats.org/officeDocument/2006/relationships/slide" Target="slides/slide20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5" Type="http://schemas.openxmlformats.org/officeDocument/2006/relationships/theme" Target="theme/theme1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slide" Target="slides/slide19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24" Type="http://schemas.openxmlformats.org/officeDocument/2006/relationships/viewProps" Target="viewProps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23" Type="http://schemas.openxmlformats.org/officeDocument/2006/relationships/presProps" Target="presProps.xml" /><Relationship Id="rId10" Type="http://schemas.openxmlformats.org/officeDocument/2006/relationships/slide" Target="slides/slide9.xml" /><Relationship Id="rId19" Type="http://schemas.openxmlformats.org/officeDocument/2006/relationships/slide" Target="slides/slide18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slide" Target="slides/slide2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5CE16-8D16-42DA-B05A-427FD24D68B8}" type="datetimeFigureOut">
              <a:rPr lang="en-US" smtClean="0"/>
              <a:pPr/>
              <a:t>2/3/2023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4DB80-D224-40FF-9FF3-3F2823812DF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70202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5CE16-8D16-42DA-B05A-427FD24D68B8}" type="datetimeFigureOut">
              <a:rPr lang="en-US" smtClean="0"/>
              <a:pPr/>
              <a:t>2/3/2023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4DB80-D224-40FF-9FF3-3F2823812D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2267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5CE16-8D16-42DA-B05A-427FD24D68B8}" type="datetimeFigureOut">
              <a:rPr lang="en-US" smtClean="0"/>
              <a:pPr/>
              <a:t>2/3/2023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4DB80-D224-40FF-9FF3-3F2823812D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3630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5CE16-8D16-42DA-B05A-427FD24D68B8}" type="datetimeFigureOut">
              <a:rPr lang="en-US" smtClean="0"/>
              <a:pPr/>
              <a:t>2/3/2023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4DB80-D224-40FF-9FF3-3F2823812D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537832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5CE16-8D16-42DA-B05A-427FD24D68B8}" type="datetimeFigureOut">
              <a:rPr lang="en-US" smtClean="0"/>
              <a:pPr/>
              <a:t>2/3/2023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4DB80-D224-40FF-9FF3-3F2823812D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0452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5CE16-8D16-42DA-B05A-427FD24D68B8}" type="datetimeFigureOut">
              <a:rPr lang="en-US" smtClean="0"/>
              <a:pPr/>
              <a:t>2/3/2023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4DB80-D224-40FF-9FF3-3F2823812D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051847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5CE16-8D16-42DA-B05A-427FD24D68B8}" type="datetimeFigureOut">
              <a:rPr lang="en-US" smtClean="0"/>
              <a:pPr/>
              <a:t>2/3/2023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4DB80-D224-40FF-9FF3-3F2823812D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8759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5CE16-8D16-42DA-B05A-427FD24D68B8}" type="datetimeFigureOut">
              <a:rPr lang="en-US" smtClean="0"/>
              <a:pPr/>
              <a:t>2/3/2023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4DB80-D224-40FF-9FF3-3F2823812D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0869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5CE16-8D16-42DA-B05A-427FD24D68B8}" type="datetimeFigureOut">
              <a:rPr lang="en-US" smtClean="0"/>
              <a:pPr/>
              <a:t>2/3/2023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4DB80-D224-40FF-9FF3-3F2823812D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440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5CE16-8D16-42DA-B05A-427FD24D68B8}" type="datetimeFigureOut">
              <a:rPr lang="en-US" smtClean="0"/>
              <a:pPr/>
              <a:t>2/3/2023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4DB80-D224-40FF-9FF3-3F2823812D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95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5CE16-8D16-42DA-B05A-427FD24D68B8}" type="datetimeFigureOut">
              <a:rPr lang="en-US" smtClean="0"/>
              <a:pPr/>
              <a:t>2/3/2023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4DB80-D224-40FF-9FF3-3F2823812D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743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5CE16-8D16-42DA-B05A-427FD24D68B8}" type="datetimeFigureOut">
              <a:rPr lang="en-US" smtClean="0"/>
              <a:pPr/>
              <a:t>2/3/2023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4DB80-D224-40FF-9FF3-3F2823812D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918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5CE16-8D16-42DA-B05A-427FD24D68B8}" type="datetimeFigureOut">
              <a:rPr lang="en-US" smtClean="0"/>
              <a:pPr/>
              <a:t>2/3/2023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4DB80-D224-40FF-9FF3-3F2823812D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9537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5CE16-8D16-42DA-B05A-427FD24D68B8}" type="datetimeFigureOut">
              <a:rPr lang="en-US" smtClean="0"/>
              <a:pPr/>
              <a:t>2/3/2023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4DB80-D224-40FF-9FF3-3F2823812D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4117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5CE16-8D16-42DA-B05A-427FD24D68B8}" type="datetimeFigureOut">
              <a:rPr lang="en-US" smtClean="0"/>
              <a:pPr/>
              <a:t>2/3/2023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4DB80-D224-40FF-9FF3-3F2823812D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3384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5CE16-8D16-42DA-B05A-427FD24D68B8}" type="datetimeFigureOut">
              <a:rPr lang="en-US" smtClean="0"/>
              <a:pPr/>
              <a:t>2/3/2023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4DB80-D224-40FF-9FF3-3F2823812D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957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5CE16-8D16-42DA-B05A-427FD24D68B8}" type="datetimeFigureOut">
              <a:rPr lang="en-US" smtClean="0"/>
              <a:pPr/>
              <a:t>2/3/2023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4DB80-D224-40FF-9FF3-3F2823812D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554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slideLayout" Target="../slideLayouts/slideLayout13.xml" /><Relationship Id="rId18" Type="http://schemas.openxmlformats.org/officeDocument/2006/relationships/theme" Target="../theme/theme1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slideLayout" Target="../slideLayouts/slideLayout12.xml" /><Relationship Id="rId17" Type="http://schemas.openxmlformats.org/officeDocument/2006/relationships/slideLayout" Target="../slideLayouts/slideLayout17.xml" /><Relationship Id="rId2" Type="http://schemas.openxmlformats.org/officeDocument/2006/relationships/slideLayout" Target="../slideLayouts/slideLayout2.xml" /><Relationship Id="rId16" Type="http://schemas.openxmlformats.org/officeDocument/2006/relationships/slideLayout" Target="../slideLayouts/slideLayout16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5" Type="http://schemas.openxmlformats.org/officeDocument/2006/relationships/slideLayout" Target="../slideLayouts/slideLayout1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Relationship Id="rId14" Type="http://schemas.openxmlformats.org/officeDocument/2006/relationships/slideLayout" Target="../slideLayouts/slideLayout14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7865CE16-8D16-42DA-B05A-427FD24D68B8}" type="datetimeFigureOut">
              <a:rPr lang="en-US" smtClean="0"/>
              <a:pPr/>
              <a:t>2/3/2023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0154DB80-D224-40FF-9FF3-3F2823812D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20330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 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 /><Relationship Id="rId1" Type="http://schemas.openxmlformats.org/officeDocument/2006/relationships/slideLayout" Target="../slideLayouts/slideLayout8.xml" 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 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 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 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8.xml" 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 /><Relationship Id="rId2" Type="http://schemas.openxmlformats.org/officeDocument/2006/relationships/image" Target="../media/image8.jpeg" /><Relationship Id="rId1" Type="http://schemas.openxmlformats.org/officeDocument/2006/relationships/slideLayout" Target="../slideLayouts/slideLayout8.xml" /><Relationship Id="rId4" Type="http://schemas.openxmlformats.org/officeDocument/2006/relationships/image" Target="../media/image10.png" 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 /><Relationship Id="rId2" Type="http://schemas.openxmlformats.org/officeDocument/2006/relationships/image" Target="../media/image11.png" /><Relationship Id="rId1" Type="http://schemas.openxmlformats.org/officeDocument/2006/relationships/slideLayout" Target="../slideLayouts/slideLayout8.xml" 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 /><Relationship Id="rId1" Type="http://schemas.openxmlformats.org/officeDocument/2006/relationships/slideLayout" Target="../slideLayouts/slideLayout8.xml" 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 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 /><Relationship Id="rId1" Type="http://schemas.openxmlformats.org/officeDocument/2006/relationships/slideLayout" Target="../slideLayouts/slideLayout8.xml" 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 /><Relationship Id="rId1" Type="http://schemas.openxmlformats.org/officeDocument/2006/relationships/slideLayout" Target="../slideLayouts/slideLayout8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4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8.xml" 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 /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 /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 /><Relationship Id="rId1" Type="http://schemas.openxmlformats.org/officeDocument/2006/relationships/slideLayout" Target="../slideLayouts/slideLayout8.xml" 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 /><Relationship Id="rId1" Type="http://schemas.openxmlformats.org/officeDocument/2006/relationships/slideLayout" Target="../slideLayouts/slideLayout8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sr-Cyrl-RS" dirty="0"/>
              <a:t>ПРАВНИ АСПЕКТи КОМУНИКАЦИЈЕ У ЗДРАВСТВУ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endParaRPr lang="sr-Cyrl-RS" dirty="0"/>
          </a:p>
          <a:p>
            <a:pPr algn="r"/>
            <a:r>
              <a:rPr lang="sr-Cyrl-RS" dirty="0"/>
              <a:t>Доц. др ВЛАДИМИР ШЕБЕК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6741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9A0AF4-4C53-48F9-8086-94EC4ACB28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4111" y="685800"/>
            <a:ext cx="9538501" cy="1106786"/>
          </a:xfrm>
        </p:spPr>
        <p:txBody>
          <a:bodyPr>
            <a:normAutofit/>
          </a:bodyPr>
          <a:lstStyle/>
          <a:p>
            <a:pPr algn="ctr"/>
            <a:r>
              <a:rPr lang="sr-Cyrl-RS" sz="2800" dirty="0"/>
              <a:t>Право на обавештење (члан 11 ЗОПП)</a:t>
            </a:r>
            <a:endParaRPr lang="en-US" sz="280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322D0E-1023-4168-A82D-96CDC6D96F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04111" y="2209799"/>
            <a:ext cx="9538501" cy="4498819"/>
          </a:xfrm>
        </p:spPr>
        <p:txBody>
          <a:bodyPr>
            <a:normAutofit/>
          </a:bodyPr>
          <a:lstStyle/>
          <a:p>
            <a:pPr algn="just"/>
            <a:r>
              <a:rPr lang="ru-RU" sz="1800" dirty="0"/>
              <a:t>- Правна доктрина о обавештеном пристанку пацијента на медицинску интервенцију рађа бројне проблеме у свакодневној пракси. </a:t>
            </a:r>
          </a:p>
          <a:p>
            <a:pPr algn="just"/>
            <a:r>
              <a:rPr lang="ru-RU" sz="1800" dirty="0"/>
              <a:t>- Јасно је да центар контраверзи данас није само обавештење као  дужност, већ стандард који треба дефинисати, применити, као и обим обавештења које лекар мора дати пацијенту, а прилагођено сваком конкретном случају на начин да буде разумљиво, свеобухватно и прихватљиво за давање сагласности. </a:t>
            </a:r>
          </a:p>
          <a:p>
            <a:pPr algn="just"/>
            <a:r>
              <a:rPr lang="ru-RU" sz="1800" dirty="0"/>
              <a:t>- Мера обавештења коју треба  дати пацијенту, односно његовом заступнику јесте правно питање, које није препуштено  слободној оцени лекара, него о њему, у случају спора, одлучује надлежни суд. </a:t>
            </a:r>
          </a:p>
          <a:p>
            <a:pPr algn="just"/>
            <a:r>
              <a:rPr lang="ru-RU" sz="1800" dirty="0"/>
              <a:t>- При томе се води  рачуна о објективним критеријумима, али и о очекивањима конкретног пацијента те с правног гледишта обавештења нису још ни приближно дефинитивно уобличена.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2660274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b="50502"/>
          <a:stretch>
            <a:fillRect/>
          </a:stretch>
        </p:blipFill>
        <p:spPr bwMode="auto">
          <a:xfrm>
            <a:off x="1905172" y="2264674"/>
            <a:ext cx="8351610" cy="3204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itle 3"/>
          <p:cNvSpPr>
            <a:spLocks noGrp="1"/>
          </p:cNvSpPr>
          <p:nvPr>
            <p:ph type="title"/>
          </p:nvPr>
        </p:nvSpPr>
        <p:spPr>
          <a:xfrm>
            <a:off x="146650" y="267420"/>
            <a:ext cx="11568022" cy="888520"/>
          </a:xfrm>
        </p:spPr>
        <p:txBody>
          <a:bodyPr/>
          <a:lstStyle/>
          <a:p>
            <a:pPr algn="ctr"/>
            <a:r>
              <a:rPr lang="sr-Cyrl-RS" sz="2800" b="1" dirty="0"/>
              <a:t>Садржај права на обавештење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2921080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322D0E-1023-4168-A82D-96CDC6D96F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64625" y="838199"/>
            <a:ext cx="9538501" cy="4498819"/>
          </a:xfrm>
        </p:spPr>
        <p:txBody>
          <a:bodyPr>
            <a:normAutofit lnSpcReduction="10000"/>
          </a:bodyPr>
          <a:lstStyle/>
          <a:p>
            <a:pPr algn="just"/>
            <a:r>
              <a:rPr lang="sr-Cyrl-RS" sz="2400" dirty="0">
                <a:latin typeface="Arial"/>
                <a:cs typeface="Arial"/>
              </a:rPr>
              <a:t>П</a:t>
            </a:r>
            <a:r>
              <a:rPr lang="ru-RU" sz="2400" dirty="0">
                <a:latin typeface="Arial"/>
                <a:cs typeface="Arial"/>
              </a:rPr>
              <a:t>ацијент има право да буде обавешен о свим подацима који се тичу његовог здравља посебно о дијагнози и прогнози лечења и очекиваним резултатима лечења. У  том смислу, може се поставити следеће начело у погледу опсега обавештења: </a:t>
            </a:r>
          </a:p>
          <a:p>
            <a:pPr algn="just"/>
            <a:r>
              <a:rPr lang="sr-Latn-RS" sz="2400" b="1" i="1" dirty="0">
                <a:latin typeface="Arial"/>
                <a:cs typeface="Arial"/>
              </a:rPr>
              <a:t>“</a:t>
            </a:r>
            <a:r>
              <a:rPr lang="ru-RU" sz="2400" b="1" i="1" dirty="0">
                <a:latin typeface="Arial"/>
                <a:cs typeface="Arial"/>
              </a:rPr>
              <a:t>обим и степен прецизности обавештења су обрнуто пропорционални нужној медицинској интервенцији и повољном исходу лечења</a:t>
            </a:r>
            <a:r>
              <a:rPr lang="sr-Latn-RS" sz="2400" b="1" i="1" dirty="0">
                <a:latin typeface="Arial"/>
                <a:cs typeface="Arial"/>
              </a:rPr>
              <a:t>”</a:t>
            </a:r>
            <a:endParaRPr lang="sr-Cyrl-RS" sz="2400" b="1" i="1" dirty="0">
              <a:latin typeface="Arial"/>
              <a:cs typeface="Arial"/>
            </a:endParaRPr>
          </a:p>
          <a:p>
            <a:pPr algn="just"/>
            <a:r>
              <a:rPr lang="sr-Cyrl-RS" sz="2400" dirty="0">
                <a:latin typeface="Arial"/>
                <a:cs typeface="Arial"/>
              </a:rPr>
              <a:t>(ако је медицински захват витално индикован и хитан, захтеви за обавештењем су мањи, односно – ако медицински захват није од виталног значаја нити је хитан, обавештење треба да је прецизније и опсежније. То је посебно случај код козметичких или естетских операција.</a:t>
            </a:r>
            <a:endParaRPr lang="sr-Latn-RS" sz="2400" dirty="0">
              <a:latin typeface="Arial"/>
              <a:cs typeface="Arial"/>
            </a:endParaRPr>
          </a:p>
          <a:p>
            <a:pPr algn="just"/>
            <a:endParaRPr lang="ru-RU" sz="1800" b="1" i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660274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322D0E-1023-4168-A82D-96CDC6D96F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83771" y="457201"/>
            <a:ext cx="10798629" cy="6128656"/>
          </a:xfrm>
        </p:spPr>
        <p:txBody>
          <a:bodyPr>
            <a:normAutofit/>
          </a:bodyPr>
          <a:lstStyle/>
          <a:p>
            <a:pPr algn="just"/>
            <a:r>
              <a:rPr lang="sr-Cyrl-RS" sz="2400" dirty="0">
                <a:latin typeface="Arial"/>
                <a:cs typeface="Arial"/>
              </a:rPr>
              <a:t>П</a:t>
            </a:r>
            <a:r>
              <a:rPr lang="ru-RU" sz="2400" dirty="0">
                <a:latin typeface="Arial"/>
                <a:cs typeface="Arial"/>
              </a:rPr>
              <a:t>ацијент </a:t>
            </a:r>
            <a:r>
              <a:rPr lang="sr-Cyrl-RS" sz="2400" dirty="0">
                <a:latin typeface="Arial"/>
                <a:cs typeface="Arial"/>
              </a:rPr>
              <a:t>треба да зна у сваком конкретном случају у коквом односу стоје ризици и користи од предузимања одређене медицинске мере јер му то омогућава да упореди ризике лечења са ризицима не лечења. Другим речима, тежина могућих штетних последица медицинске мере утиче и на опсег лекареве обавезе обавештења.</a:t>
            </a:r>
          </a:p>
          <a:p>
            <a:pPr algn="just"/>
            <a:r>
              <a:rPr lang="sr-Latn-RS" sz="2400" b="1" i="1" dirty="0">
                <a:latin typeface="Arial"/>
                <a:cs typeface="Arial"/>
              </a:rPr>
              <a:t>“</a:t>
            </a:r>
            <a:r>
              <a:rPr lang="sr-Cyrl-RS" sz="2400" b="1" i="1" dirty="0">
                <a:latin typeface="Arial"/>
                <a:cs typeface="Arial"/>
              </a:rPr>
              <a:t>уколико се са извесношћу очекују трајне и теже штетне последице, то и обавештење лекара мора бити обимније”</a:t>
            </a:r>
          </a:p>
          <a:p>
            <a:pPr algn="just"/>
            <a:r>
              <a:rPr lang="sr-Cyrl-RS" sz="2400" dirty="0">
                <a:latin typeface="Arial"/>
                <a:cs typeface="Arial"/>
              </a:rPr>
              <a:t>Такође и изглед за УСПЕХ медицинске мере утичена потребну количину обавештења о ризицима:</a:t>
            </a:r>
          </a:p>
          <a:p>
            <a:pPr algn="just"/>
            <a:r>
              <a:rPr lang="sr-Latn-RS" sz="2400" b="1" i="1" dirty="0">
                <a:latin typeface="Arial"/>
                <a:cs typeface="Arial"/>
              </a:rPr>
              <a:t>“</a:t>
            </a:r>
            <a:r>
              <a:rPr lang="sr-Cyrl-RS" sz="2400" b="1" i="1" dirty="0">
                <a:latin typeface="Arial"/>
                <a:cs typeface="Arial"/>
              </a:rPr>
              <a:t>уколико су изгледи за успех медицинске мере већи, потреба за обавештавањем о њеним ризицима по опсегу је мања и обрнуто”</a:t>
            </a:r>
            <a:endParaRPr lang="sr-Latn-RS" sz="2400" dirty="0">
              <a:latin typeface="Arial"/>
              <a:cs typeface="Arial"/>
            </a:endParaRPr>
          </a:p>
          <a:p>
            <a:pPr algn="just"/>
            <a:endParaRPr lang="ru-RU" sz="1800" b="1" i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660274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322D0E-1023-4168-A82D-96CDC6D96F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83771" y="457201"/>
            <a:ext cx="10798629" cy="6128656"/>
          </a:xfrm>
        </p:spPr>
        <p:txBody>
          <a:bodyPr>
            <a:normAutofit/>
          </a:bodyPr>
          <a:lstStyle/>
          <a:p>
            <a:pPr algn="just"/>
            <a:r>
              <a:rPr lang="sr-Cyrl-CS" sz="2400" dirty="0">
                <a:latin typeface="Arial"/>
                <a:cs typeface="Arial"/>
              </a:rPr>
              <a:t>У</a:t>
            </a:r>
            <a:r>
              <a:rPr lang="sr-Cyrl-RS" sz="2400" dirty="0">
                <a:latin typeface="Arial"/>
                <a:cs typeface="Arial"/>
              </a:rPr>
              <a:t> погледу изабраног МЕТОДА лечења (изабране терапије) и опсега лекареве обавезе обавештења такође постоји веза:</a:t>
            </a:r>
          </a:p>
          <a:p>
            <a:pPr algn="just"/>
            <a:r>
              <a:rPr lang="sr-Latn-RS" sz="2400" b="1" i="1" dirty="0">
                <a:latin typeface="Arial"/>
                <a:cs typeface="Arial"/>
              </a:rPr>
              <a:t>“</a:t>
            </a:r>
            <a:r>
              <a:rPr lang="sr-Cyrl-RS" sz="2400" b="1" i="1" dirty="0">
                <a:latin typeface="Arial"/>
                <a:cs typeface="Arial"/>
              </a:rPr>
              <a:t>што је изабрани медицински метод спорији и подлеже већим сумњама, што лекар жели више да одступи од уобичајеног и тзв. важећег метода лечења и што лекар више намерава да закорачи у непознато – то је потреба за обавештењем пацијента већа”</a:t>
            </a:r>
          </a:p>
          <a:p>
            <a:pPr algn="just"/>
            <a:r>
              <a:rPr lang="sr-Cyrl-RS" sz="2400" dirty="0">
                <a:latin typeface="Arial"/>
                <a:cs typeface="Arial"/>
              </a:rPr>
              <a:t>Границу обавезе обавештења пацијента или тзв. терапеутску привилегију која допушта лекару да ускрати пацијенту извесна обавештења није могуће генерално одредити (Обавештење је правило-необавештење је изузетак). Став који може послужити је следећи:</a:t>
            </a:r>
          </a:p>
          <a:p>
            <a:pPr algn="just"/>
            <a:r>
              <a:rPr lang="sr-Cyrl-RS" sz="2400" b="1" i="1" dirty="0">
                <a:latin typeface="Arial"/>
                <a:cs typeface="Arial"/>
              </a:rPr>
              <a:t>“што су психа и разум пацијента мање оштећени болешћу, то је веће право пацијента на информацију о свим релевантним питањима и могућностима. Насупрот томе,  што су услед болести, пацијентова емоционална и интелектуална оштећења већа, пацијентово право и затев за обавештењем су мањи”</a:t>
            </a:r>
          </a:p>
        </p:txBody>
      </p:sp>
    </p:spTree>
    <p:extLst>
      <p:ext uri="{BB962C8B-B14F-4D97-AF65-F5344CB8AC3E}">
        <p14:creationId xmlns:p14="http://schemas.microsoft.com/office/powerpoint/2010/main" val="42660274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146650" y="267420"/>
            <a:ext cx="11568022" cy="888520"/>
          </a:xfrm>
        </p:spPr>
        <p:txBody>
          <a:bodyPr/>
          <a:lstStyle/>
          <a:p>
            <a:pPr algn="ctr"/>
            <a:r>
              <a:rPr lang="sr-Cyrl-RS" sz="2800" b="1" dirty="0"/>
              <a:t>Како је то регулисано зопп?</a:t>
            </a:r>
            <a:endParaRPr lang="en-US" b="1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5305233" y="603882"/>
            <a:ext cx="6556075" cy="5555411"/>
          </a:xfrm>
        </p:spPr>
        <p:txBody>
          <a:bodyPr>
            <a:normAutofit/>
          </a:bodyPr>
          <a:lstStyle/>
          <a:p>
            <a:pPr marL="342900" indent="-342900" algn="just">
              <a:buAutoNum type="arabicPeriod"/>
            </a:pPr>
            <a:endParaRPr lang="sr-Cyrl-RS" sz="1800" b="1" dirty="0"/>
          </a:p>
          <a:p>
            <a:pPr marL="342900" indent="-342900" algn="just">
              <a:buAutoNum type="arabicPeriod"/>
            </a:pPr>
            <a:endParaRPr lang="sr-Cyrl-RS" sz="1800" b="1" dirty="0"/>
          </a:p>
          <a:p>
            <a:pPr marL="342900" indent="-342900" algn="just">
              <a:buAutoNum type="arabicPeriod"/>
            </a:pPr>
            <a:endParaRPr lang="sr-Cyrl-RS" sz="1800" b="1" dirty="0"/>
          </a:p>
          <a:p>
            <a:pPr marL="342900" indent="-342900" algn="just"/>
            <a:r>
              <a:rPr lang="sr-Cyrl-RS" sz="1800" b="1" dirty="0"/>
              <a:t>АДРЕСАТ?</a:t>
            </a:r>
          </a:p>
          <a:p>
            <a:pPr marL="342900" indent="-342900" algn="just"/>
            <a:r>
              <a:rPr lang="sr-Cyrl-RS" sz="1800" b="1" dirty="0"/>
              <a:t>ОБАВЕШТЕЊЕ СЕ ДАЈЕ УСМЕНО</a:t>
            </a:r>
          </a:p>
          <a:p>
            <a:pPr marL="342900" indent="-342900" algn="just"/>
            <a:r>
              <a:rPr lang="sr-Cyrl-RS" sz="1800" b="1" dirty="0"/>
              <a:t>БЛАГОВРЕМЕНОСТ</a:t>
            </a:r>
          </a:p>
          <a:p>
            <a:pPr marL="342900" indent="-342900" algn="just">
              <a:buAutoNum type="arabicPeriod"/>
            </a:pPr>
            <a:endParaRPr lang="en-US" sz="1800" b="1" dirty="0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67265" y="1884871"/>
            <a:ext cx="4730031" cy="4602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2921080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kgokp006\AppData\Local\Temp\WPDNSE\{FFE45F92-F100-B7D6-A3C9-2D3217E9BCDA}\3_formule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1167" y="263059"/>
            <a:ext cx="3566160" cy="3566160"/>
          </a:xfrm>
          <a:prstGeom prst="rect">
            <a:avLst/>
          </a:prstGeom>
          <a:noFill/>
        </p:spPr>
      </p:pic>
      <p:sp>
        <p:nvSpPr>
          <p:cNvPr id="7" name="Content Placeholder 7"/>
          <p:cNvSpPr txBox="1">
            <a:spLocks/>
          </p:cNvSpPr>
          <p:nvPr/>
        </p:nvSpPr>
        <p:spPr>
          <a:xfrm>
            <a:off x="4226942" y="224288"/>
            <a:ext cx="7608500" cy="20444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tabLst/>
              <a:defRPr/>
            </a:pPr>
            <a:endParaRPr kumimoji="0" lang="sr-Cyrl-RS" sz="2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tabLst/>
              <a:defRPr/>
            </a:pPr>
            <a:r>
              <a:rPr lang="sr-Cyrl-RS" sz="2000" dirty="0">
                <a:solidFill>
                  <a:schemeClr val="bg2">
                    <a:lumMod val="75000"/>
                  </a:schemeClr>
                </a:solidFill>
              </a:rPr>
              <a:t>ОБАВЕШТЕЊЕ СЕ ДАЈЕ НА НАЧИН КОЈИ ЈЕ РАЗУМЉИВ ПАЦИЈЕНТУ, ВОДЕЋИ РАЧУНА О ЊЕГОВОЈ СТАРОСТИ, ОБРАЗОВАЊУ И ЕМОЦИОНАЛНОМ СТАЊУ</a:t>
            </a:r>
            <a:endParaRPr kumimoji="0" lang="sr-Cyrl-RS" sz="2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8"/>
          <p:cNvPicPr/>
          <p:nvPr/>
        </p:nvPicPr>
        <p:blipFill rotWithShape="1">
          <a:blip r:embed="rId3"/>
          <a:srcRect l="23589" t="30997" r="24359" b="22052"/>
          <a:stretch/>
        </p:blipFill>
        <p:spPr bwMode="auto">
          <a:xfrm>
            <a:off x="4623830" y="1807668"/>
            <a:ext cx="6118860" cy="310464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9"/>
          <p:cNvPicPr/>
          <p:nvPr/>
        </p:nvPicPr>
        <p:blipFill rotWithShape="1">
          <a:blip r:embed="rId4"/>
          <a:srcRect l="23333" t="43305" r="24615" b="35271"/>
          <a:stretch/>
        </p:blipFill>
        <p:spPr bwMode="auto">
          <a:xfrm>
            <a:off x="295976" y="5186920"/>
            <a:ext cx="6286176" cy="145542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292108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7"/>
          <p:cNvSpPr txBox="1">
            <a:spLocks/>
          </p:cNvSpPr>
          <p:nvPr/>
        </p:nvSpPr>
        <p:spPr>
          <a:xfrm>
            <a:off x="293298" y="224289"/>
            <a:ext cx="11542144" cy="13198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tabLst/>
              <a:defRPr/>
            </a:pPr>
            <a:endParaRPr kumimoji="0" lang="sr-Cyrl-RS" sz="2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tabLst/>
              <a:defRPr/>
            </a:pPr>
            <a:r>
              <a:rPr lang="sr-Cyrl-RS" sz="2000" dirty="0">
                <a:solidFill>
                  <a:schemeClr val="bg2">
                    <a:lumMod val="75000"/>
                  </a:schemeClr>
                </a:solidFill>
              </a:rPr>
              <a:t>ОБАВЕШТЕЊЕ СЕ ДАЈЕ НА НАЧИН КОЈИ ЈЕ РАЗУМЉИВ ПАЦИЈЕНТУ, ВОДЕЋИ РАЧУНА О ЊЕГОВОЈ СТАРОСТИ, ОБРАЗОВАЊУ И ЕМОЦИОНАЛНОМ СТАЊУ</a:t>
            </a:r>
            <a:endParaRPr kumimoji="0" lang="sr-Cyrl-RS" sz="2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Content Placeholder 7"/>
          <p:cNvPicPr>
            <a:picLocks/>
          </p:cNvPicPr>
          <p:nvPr/>
        </p:nvPicPr>
        <p:blipFill>
          <a:blip r:embed="rId2"/>
          <a:srcRect l="12961" t="31268" r="53473" b="32449"/>
          <a:stretch>
            <a:fillRect/>
          </a:stretch>
        </p:blipFill>
        <p:spPr bwMode="auto">
          <a:xfrm>
            <a:off x="450095" y="2019655"/>
            <a:ext cx="4910840" cy="2985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Content Placeholder 4"/>
          <p:cNvPicPr>
            <a:picLocks noGrp="1"/>
          </p:cNvPicPr>
          <p:nvPr>
            <p:ph idx="1"/>
          </p:nvPr>
        </p:nvPicPr>
        <p:blipFill>
          <a:blip r:embed="rId3"/>
          <a:srcRect l="55001" t="23077" r="9605" b="12389"/>
          <a:stretch>
            <a:fillRect/>
          </a:stretch>
        </p:blipFill>
        <p:spPr bwMode="auto">
          <a:xfrm>
            <a:off x="6337735" y="1181819"/>
            <a:ext cx="5489079" cy="5477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92108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kgokp006\AppData\Local\Temp\WPDNSE\{FFE45F92-F100-B7D6-A3C9-2D3217E9BCDA}\3_formule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1167" y="263059"/>
            <a:ext cx="3566160" cy="3566160"/>
          </a:xfrm>
          <a:prstGeom prst="rect">
            <a:avLst/>
          </a:prstGeom>
          <a:noFill/>
        </p:spPr>
      </p:pic>
      <p:sp>
        <p:nvSpPr>
          <p:cNvPr id="7" name="Content Placeholder 7"/>
          <p:cNvSpPr txBox="1">
            <a:spLocks/>
          </p:cNvSpPr>
          <p:nvPr/>
        </p:nvSpPr>
        <p:spPr>
          <a:xfrm>
            <a:off x="4226942" y="224288"/>
            <a:ext cx="7608500" cy="63576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tabLst/>
              <a:defRPr/>
            </a:pPr>
            <a:endParaRPr kumimoji="0" lang="sr-Cyrl-RS" sz="2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tabLst/>
              <a:defRPr/>
            </a:pPr>
            <a:r>
              <a:rPr lang="sr-Cyrl-RS" sz="2000" dirty="0">
                <a:solidFill>
                  <a:schemeClr val="bg2">
                    <a:lumMod val="75000"/>
                  </a:schemeClr>
                </a:solidFill>
              </a:rPr>
              <a:t>НАДЛЕЖНИ ЗДРАВСТВЕНИ РАДНИК?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tabLst/>
              <a:defRPr/>
            </a:pPr>
            <a:r>
              <a:rPr lang="sr-Cyrl-RS" sz="2000" dirty="0">
                <a:solidFill>
                  <a:schemeClr val="bg2">
                    <a:lumMod val="75000"/>
                  </a:schemeClr>
                </a:solidFill>
              </a:rPr>
              <a:t>АКО НАДЛЕЖНИ ЗДРАВСТВЕНИ РАДНИК ПРОЦЕНИ ДА ПАЦИЈЕНТ, ИЗ БИЛО КОГ РАЗЛОГА, НЕ РАЗУМЕ ДАТО ОБАВЕШТЕЊЕ, ОНО СЕ МОЖЕ ДАТИ ЧЛАНУ ПАЦИЈЕНТОВЕ УЖЕ ПОРОДИЦЕ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tabLst/>
              <a:defRPr/>
            </a:pPr>
            <a:r>
              <a:rPr lang="sr-Cyrl-RS" sz="2000" dirty="0">
                <a:solidFill>
                  <a:schemeClr val="bg2">
                    <a:lumMod val="75000"/>
                  </a:schemeClr>
                </a:solidFill>
              </a:rPr>
              <a:t>АКО ПАЦИЈЕНТ НЕ ПОЗНАЈЕ ЈЕЗИК?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tabLst/>
              <a:defRPr/>
            </a:pPr>
            <a:r>
              <a:rPr lang="sr-Cyrl-RS" sz="2000" dirty="0">
                <a:solidFill>
                  <a:schemeClr val="bg2">
                    <a:lumMod val="75000"/>
                  </a:schemeClr>
                </a:solidFill>
              </a:rPr>
              <a:t>ОДРИЦАЊЕ ПРАВА НА ОБАВЕШТЕЊЕ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tabLst/>
              <a:defRPr/>
            </a:pPr>
            <a:r>
              <a:rPr lang="sr-Cyrl-RS" sz="2000" dirty="0">
                <a:solidFill>
                  <a:schemeClr val="bg2">
                    <a:lumMod val="75000"/>
                  </a:schemeClr>
                </a:solidFill>
              </a:rPr>
              <a:t>ЗДРАВСТВЕНИ РАДНИК МОЖЕ </a:t>
            </a:r>
            <a:r>
              <a:rPr lang="sr-Cyrl-RS" sz="2000" dirty="0">
                <a:solidFill>
                  <a:srgbClr val="FF0000"/>
                </a:solidFill>
              </a:rPr>
              <a:t>ИЗУЗЕТНО</a:t>
            </a:r>
            <a:r>
              <a:rPr lang="sr-Cyrl-RS" sz="2000" dirty="0">
                <a:solidFill>
                  <a:schemeClr val="bg2">
                    <a:lumMod val="75000"/>
                  </a:schemeClr>
                </a:solidFill>
              </a:rPr>
              <a:t> ПРЕЋУТАТИ ДИЈАГНОЗУ (“ТЕРАПЕУТСКА ПРИВИЛЕГИЈА”)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tabLst/>
              <a:defRPr/>
            </a:pPr>
            <a:endParaRPr kumimoji="0" lang="sr-Cyrl-RS" sz="2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itle 3"/>
          <p:cNvSpPr>
            <a:spLocks noGrp="1"/>
          </p:cNvSpPr>
          <p:nvPr>
            <p:ph type="title"/>
          </p:nvPr>
        </p:nvSpPr>
        <p:spPr>
          <a:xfrm>
            <a:off x="3821502" y="267420"/>
            <a:ext cx="7893170" cy="888520"/>
          </a:xfrm>
        </p:spPr>
        <p:txBody>
          <a:bodyPr/>
          <a:lstStyle/>
          <a:p>
            <a:pPr algn="ctr"/>
            <a:r>
              <a:rPr lang="sr-Cyrl-RS" sz="2800" b="1" dirty="0"/>
              <a:t>ДУЖНОСТ ОБАВЕШТАВАЊА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2921080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7"/>
          <p:cNvSpPr txBox="1">
            <a:spLocks/>
          </p:cNvSpPr>
          <p:nvPr/>
        </p:nvSpPr>
        <p:spPr>
          <a:xfrm>
            <a:off x="155275" y="862641"/>
            <a:ext cx="11680167" cy="57193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tabLst/>
              <a:defRPr/>
            </a:pPr>
            <a:endParaRPr kumimoji="0" lang="sr-Cyrl-RS" sz="2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tabLst/>
              <a:defRPr/>
            </a:pPr>
            <a:r>
              <a:rPr lang="sr-Cyrl-RS" sz="2000" dirty="0">
                <a:solidFill>
                  <a:schemeClr val="bg2">
                    <a:lumMod val="75000"/>
                  </a:schemeClr>
                </a:solidFill>
              </a:rPr>
              <a:t>Једно од најтежих питања која се у пракси свакодневно постављају.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tabLst/>
              <a:defRPr/>
            </a:pPr>
            <a:r>
              <a:rPr lang="sr-Cyrl-RS" sz="2000" dirty="0">
                <a:solidFill>
                  <a:schemeClr val="bg2">
                    <a:lumMod val="75000"/>
                  </a:schemeClr>
                </a:solidFill>
              </a:rPr>
              <a:t>Оно је по својој природи медицинско, етичко и правно па је стога нормално што правници и лекари на њега одговарају различито. Ипак, неке полазне тачке се могу сматрати заједничким: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tabLst/>
              <a:defRPr/>
            </a:pPr>
            <a:r>
              <a:rPr lang="sr-Cyrl-RS" sz="2000" dirty="0">
                <a:solidFill>
                  <a:schemeClr val="bg2">
                    <a:lumMod val="75000"/>
                  </a:schemeClr>
                </a:solidFill>
              </a:rPr>
              <a:t>ПРВО: не постоји генерално правило ни “просечни пацијент”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tabLst/>
              <a:defRPr/>
            </a:pPr>
            <a:r>
              <a:rPr lang="sr-Cyrl-RS" sz="2000" dirty="0">
                <a:solidFill>
                  <a:schemeClr val="bg2">
                    <a:lumMod val="75000"/>
                  </a:schemeClr>
                </a:solidFill>
              </a:rPr>
              <a:t>ДРУГО: не постојање обавезе лекара да у сваком случају дијагнозу у потпуности обзнани пацијенту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tabLst/>
              <a:defRPr/>
            </a:pPr>
            <a:r>
              <a:rPr lang="sr-Cyrl-RS" sz="2000" dirty="0">
                <a:solidFill>
                  <a:schemeClr val="bg2">
                    <a:lumMod val="75000"/>
                  </a:schemeClr>
                </a:solidFill>
              </a:rPr>
              <a:t>ТРЕЋЕ: обавештење о свим ризицима? (типични ризици и учесталости компликација и др.)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tabLst/>
              <a:defRPr/>
            </a:pPr>
            <a:r>
              <a:rPr lang="sr-Cyrl-RS" sz="2000" dirty="0">
                <a:solidFill>
                  <a:schemeClr val="bg2">
                    <a:lumMod val="75000"/>
                  </a:schemeClr>
                </a:solidFill>
              </a:rPr>
              <a:t>ЧЕТВРТО: дијагностички захват изискује, начелно, опсежније обавештење него терапијски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tabLst/>
              <a:defRPr/>
            </a:pPr>
            <a:endParaRPr lang="sr-Cyrl-RS" sz="2000" dirty="0">
              <a:solidFill>
                <a:schemeClr val="bg2">
                  <a:lumMod val="75000"/>
                </a:schemeClr>
              </a:solidFill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tabLst/>
              <a:defRPr/>
            </a:pPr>
            <a:endParaRPr kumimoji="0" lang="sr-Cyrl-RS" sz="2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itle 3"/>
          <p:cNvSpPr>
            <a:spLocks noGrp="1"/>
          </p:cNvSpPr>
          <p:nvPr>
            <p:ph type="title"/>
          </p:nvPr>
        </p:nvSpPr>
        <p:spPr>
          <a:xfrm>
            <a:off x="1897811" y="103518"/>
            <a:ext cx="7893170" cy="888520"/>
          </a:xfrm>
        </p:spPr>
        <p:txBody>
          <a:bodyPr/>
          <a:lstStyle/>
          <a:p>
            <a:pPr algn="ctr"/>
            <a:r>
              <a:rPr lang="sr-Cyrl-RS" sz="2800" b="1" dirty="0"/>
              <a:t>ОПСЕГ ОБАВЕШТАВАЊА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292108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684212" y="685800"/>
            <a:ext cx="8534400" cy="5430328"/>
          </a:xfrm>
        </p:spPr>
        <p:txBody>
          <a:bodyPr/>
          <a:lstStyle/>
          <a:p>
            <a:pPr marL="0" indent="0" algn="ctr">
              <a:buNone/>
            </a:pPr>
            <a:r>
              <a:rPr lang="sr-Cyrl-RS" dirty="0"/>
              <a:t>С А Д Р Ж А Ј:</a:t>
            </a:r>
          </a:p>
          <a:p>
            <a:pPr marL="0" indent="0" algn="just">
              <a:buNone/>
            </a:pPr>
            <a:endParaRPr lang="sr-Cyrl-RS" dirty="0"/>
          </a:p>
          <a:p>
            <a:r>
              <a:rPr lang="sr-Cyrl-RS" dirty="0"/>
              <a:t>Медицина и право</a:t>
            </a:r>
          </a:p>
          <a:p>
            <a:r>
              <a:rPr lang="sr-Cyrl-RS" dirty="0"/>
              <a:t>Правни аспекти комуникације у здравству</a:t>
            </a:r>
          </a:p>
          <a:p>
            <a:r>
              <a:rPr lang="sr-Cyrl-RS" dirty="0"/>
              <a:t>Прописи који регулишу материју у вези са комуникацијом</a:t>
            </a:r>
          </a:p>
          <a:p>
            <a:r>
              <a:rPr lang="sr-Cyrl-RS" dirty="0"/>
              <a:t>Закон о правима пацијента са посебним освртом на Право на обавештеност:</a:t>
            </a:r>
          </a:p>
          <a:p>
            <a:r>
              <a:rPr lang="sr-Cyrl-RS" dirty="0"/>
              <a:t>           - садржај права на обавештеност</a:t>
            </a:r>
          </a:p>
          <a:p>
            <a:r>
              <a:rPr lang="sr-Cyrl-RS" dirty="0"/>
              <a:t>           - начин обавештавања</a:t>
            </a:r>
          </a:p>
          <a:p>
            <a:r>
              <a:rPr lang="sr-Cyrl-RS" dirty="0"/>
              <a:t>           - дужност обавештавања</a:t>
            </a:r>
          </a:p>
          <a:p>
            <a:r>
              <a:rPr lang="sr-Cyrl-RS" dirty="0"/>
              <a:t>           - примери из судске праксе</a:t>
            </a:r>
          </a:p>
          <a:p>
            <a:r>
              <a:rPr lang="sr-Cyrl-RS" dirty="0"/>
              <a:t>           - казнене одредбе у вези са обавезом обавештавања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5658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46650" y="-189758"/>
            <a:ext cx="11568022" cy="888520"/>
          </a:xfrm>
        </p:spPr>
        <p:txBody>
          <a:bodyPr/>
          <a:lstStyle/>
          <a:p>
            <a:pPr algn="ctr"/>
            <a:r>
              <a:rPr lang="sr-Cyrl-RS" sz="2800" b="1" dirty="0"/>
              <a:t>Примери из судске праксе</a:t>
            </a:r>
            <a:endParaRPr lang="en-US" b="1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5046453" y="1302588"/>
            <a:ext cx="7004649" cy="5555411"/>
          </a:xfrm>
        </p:spPr>
        <p:txBody>
          <a:bodyPr>
            <a:normAutofit/>
          </a:bodyPr>
          <a:lstStyle/>
          <a:p>
            <a:pPr marL="342900" indent="-342900" algn="just">
              <a:buAutoNum type="arabicPeriod"/>
            </a:pPr>
            <a:endParaRPr lang="sr-Cyrl-RS" sz="1800" b="1" dirty="0"/>
          </a:p>
          <a:p>
            <a:pPr marL="342900" indent="-342900" algn="just">
              <a:buAutoNum type="arabicPeriod"/>
            </a:pPr>
            <a:endParaRPr lang="sr-Cyrl-RS" sz="1800" b="1" dirty="0"/>
          </a:p>
          <a:p>
            <a:pPr marL="342900" indent="-342900" algn="just">
              <a:buAutoNum type="arabicPeriod"/>
            </a:pPr>
            <a:endParaRPr lang="sr-Cyrl-RS" sz="1800" b="1" dirty="0"/>
          </a:p>
          <a:p>
            <a:pPr marL="342900" indent="-342900" algn="just">
              <a:buAutoNum type="arabicPeriod"/>
            </a:pPr>
            <a:endParaRPr lang="en-US" sz="1800" b="1" dirty="0"/>
          </a:p>
        </p:txBody>
      </p:sp>
      <p:pic>
        <p:nvPicPr>
          <p:cNvPr id="10" name="Picture 9"/>
          <p:cNvPicPr/>
          <p:nvPr/>
        </p:nvPicPr>
        <p:blipFill>
          <a:blip r:embed="rId2"/>
          <a:srcRect l="7491" t="20735" r="7082" b="7087"/>
          <a:stretch>
            <a:fillRect/>
          </a:stretch>
        </p:blipFill>
        <p:spPr bwMode="auto">
          <a:xfrm>
            <a:off x="327804" y="793630"/>
            <a:ext cx="11317856" cy="5840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921080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5046453" y="1302588"/>
            <a:ext cx="7004649" cy="5555411"/>
          </a:xfrm>
        </p:spPr>
        <p:txBody>
          <a:bodyPr>
            <a:normAutofit/>
          </a:bodyPr>
          <a:lstStyle/>
          <a:p>
            <a:pPr marL="342900" indent="-342900" algn="just">
              <a:buAutoNum type="arabicPeriod"/>
            </a:pPr>
            <a:r>
              <a:rPr lang="sr-Cyrl-RS" sz="1800" b="1" dirty="0"/>
              <a:t>Одговорност</a:t>
            </a:r>
          </a:p>
          <a:p>
            <a:pPr marL="342900" indent="-342900" algn="just">
              <a:buAutoNum type="arabicPeriod"/>
            </a:pPr>
            <a:endParaRPr lang="sr-Cyrl-RS" sz="1800" b="1" dirty="0"/>
          </a:p>
          <a:p>
            <a:pPr marL="342900" indent="-342900" algn="just">
              <a:buAutoNum type="arabicPeriod"/>
            </a:pPr>
            <a:endParaRPr lang="sr-Cyrl-RS" sz="1800" b="1" dirty="0"/>
          </a:p>
          <a:p>
            <a:pPr marL="342900" indent="-342900" algn="just">
              <a:buAutoNum type="arabicPeriod"/>
            </a:pPr>
            <a:endParaRPr lang="sr-Cyrl-RS" sz="1800" b="1" dirty="0"/>
          </a:p>
          <a:p>
            <a:pPr marL="342900" indent="-342900" algn="just">
              <a:buAutoNum type="arabicPeriod"/>
            </a:pPr>
            <a:endParaRPr lang="en-US" sz="1800" b="1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660304" y="343341"/>
            <a:ext cx="5035099" cy="4419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itle 3"/>
          <p:cNvSpPr>
            <a:spLocks noGrp="1"/>
          </p:cNvSpPr>
          <p:nvPr>
            <p:ph type="title"/>
          </p:nvPr>
        </p:nvSpPr>
        <p:spPr>
          <a:xfrm>
            <a:off x="465826" y="4399472"/>
            <a:ext cx="11499012" cy="1449237"/>
          </a:xfrm>
        </p:spPr>
        <p:txBody>
          <a:bodyPr/>
          <a:lstStyle/>
          <a:p>
            <a:pPr algn="ctr"/>
            <a:r>
              <a:rPr lang="en-US" sz="2800" b="1" dirty="0"/>
              <a:t>S</a:t>
            </a:r>
            <a:r>
              <a:rPr lang="sr-Latn-RS" sz="2800" b="1" dirty="0"/>
              <a:t>alus et voluntas aegroti suprima les</a:t>
            </a:r>
            <a:br>
              <a:rPr lang="sr-Latn-RS" sz="2800" b="1" dirty="0"/>
            </a:br>
            <a:r>
              <a:rPr lang="sr-Latn-RS" sz="2800" b="1" dirty="0"/>
              <a:t>(</a:t>
            </a:r>
            <a:r>
              <a:rPr lang="sr-Cyrl-RS" sz="2800" b="1" dirty="0"/>
              <a:t>“Добробит и воља болесника највиши закон”)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2921080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684211" y="685801"/>
            <a:ext cx="4937655" cy="3963838"/>
          </a:xfrm>
        </p:spPr>
        <p:txBody>
          <a:bodyPr/>
          <a:lstStyle/>
          <a:p>
            <a:r>
              <a:rPr lang="sr-Cyrl-RS" dirty="0"/>
              <a:t>Медицина и право имају заједнички предмет и циљ- старање о животу и здрављу људи на различите начине.</a:t>
            </a:r>
          </a:p>
          <a:p>
            <a:r>
              <a:rPr lang="sr-Cyrl-RS" dirty="0"/>
              <a:t>Однос између здравственог радника и пацијента је све више уређен правним правилима.</a:t>
            </a:r>
          </a:p>
          <a:p>
            <a:r>
              <a:rPr lang="sr-Cyrl-RS" dirty="0"/>
              <a:t>Последица јурисдизације медицине је наглашавање права пацијента.</a:t>
            </a:r>
          </a:p>
        </p:txBody>
      </p:sp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31C4CF4B-D731-4749-82C3-55A7A714C9F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0136" y="757558"/>
            <a:ext cx="3947309" cy="3615266"/>
          </a:xfrm>
        </p:spPr>
      </p:pic>
      <p:sp>
        <p:nvSpPr>
          <p:cNvPr id="4" name="Content Placeholder 6"/>
          <p:cNvSpPr txBox="1">
            <a:spLocks/>
          </p:cNvSpPr>
          <p:nvPr/>
        </p:nvSpPr>
        <p:spPr>
          <a:xfrm>
            <a:off x="836611" y="4520241"/>
            <a:ext cx="9083766" cy="17568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tabLst/>
              <a:defRPr/>
            </a:pPr>
            <a:r>
              <a:rPr kumimoji="0" lang="sr-Latn-R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Salus</a:t>
            </a:r>
            <a:r>
              <a:rPr kumimoji="0" lang="sr-Latn-RS" sz="2000" b="0" i="0" u="none" strike="noStrike" kern="120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aegroti suprema lex </a:t>
            </a:r>
            <a:r>
              <a:rPr kumimoji="0" lang="sr-Latn-RS" sz="2000" b="0" i="0" u="none" strike="noStrike" kern="1200" cap="none" spc="0" normalizeH="0" noProof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(“</a:t>
            </a:r>
            <a:r>
              <a:rPr lang="sr-Cyrl-RS" sz="2000" dirty="0">
                <a:solidFill>
                  <a:schemeClr val="bg2">
                    <a:lumMod val="75000"/>
                  </a:schemeClr>
                </a:solidFill>
              </a:rPr>
              <a:t>Д</a:t>
            </a:r>
            <a:r>
              <a:rPr kumimoji="0" lang="sr-Cyrl-RS" sz="2000" b="0" i="0" u="none" strike="noStrike" kern="1200" cap="none" spc="0" normalizeH="0" noProof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обробит болесника је највиши закон”)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tabLst/>
              <a:defRPr/>
            </a:pPr>
            <a:r>
              <a:rPr kumimoji="0" lang="sr-Latn-RS" sz="2000" b="0" i="0" u="none" strike="noStrike" kern="120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Voluntas aegroti suprema lex </a:t>
            </a:r>
            <a:r>
              <a:rPr kumimoji="0" lang="sr-Latn-RS" sz="2000" b="0" i="0" u="none" strike="noStrike" kern="1200" cap="none" spc="0" normalizeH="0" noProof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(“</a:t>
            </a:r>
            <a:r>
              <a:rPr kumimoji="0" lang="sr-Cyrl-RS" sz="2000" b="0" i="0" u="none" strike="noStrike" kern="1200" cap="none" spc="0" normalizeH="0" noProof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Воља болесника је највиши закон”)</a:t>
            </a:r>
            <a:endParaRPr kumimoji="0" lang="sr-Cyrl-RS" sz="2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70045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sr-Latn-RS" dirty="0"/>
              <a:t>Ignorantia iuris nocet </a:t>
            </a:r>
            <a:br>
              <a:rPr lang="sr-Latn-RS" dirty="0"/>
            </a:br>
            <a:r>
              <a:rPr lang="sr-Latn-RS" sz="2400" dirty="0"/>
              <a:t>(</a:t>
            </a:r>
            <a:r>
              <a:rPr lang="sr-Cyrl-RS" sz="2400" dirty="0"/>
              <a:t>непознавање права шкоди)</a:t>
            </a:r>
            <a:endParaRPr lang="en-US" sz="2400" dirty="0"/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C6B1E325-C8CD-4C3D-9007-663E147F599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213" y="794727"/>
            <a:ext cx="5943600" cy="5090746"/>
          </a:xfrm>
        </p:spPr>
      </p:pic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>
          <a:xfrm>
            <a:off x="6817259" y="2209799"/>
            <a:ext cx="4399985" cy="3530098"/>
          </a:xfrm>
        </p:spPr>
        <p:txBody>
          <a:bodyPr>
            <a:normAutofit/>
          </a:bodyPr>
          <a:lstStyle/>
          <a:p>
            <a:pPr algn="just"/>
            <a:r>
              <a:rPr lang="sr-Cyrl-RS" dirty="0"/>
              <a:t>      Непознавање медицинског права на здравствене раднике може да има озбиљне правне последице и да доведе до различитих врста одговорности.</a:t>
            </a:r>
            <a:endParaRPr lang="en-US" dirty="0"/>
          </a:p>
          <a:p>
            <a:pPr algn="just"/>
            <a:endParaRPr lang="sr-Cyrl-RS" dirty="0"/>
          </a:p>
          <a:p>
            <a:pPr algn="just"/>
            <a:r>
              <a:rPr lang="sr-Cyrl-RS" dirty="0"/>
              <a:t>    Неопходно је упзнавање са правима и обавезама пацијента и одговорностима здравствених радника и правним нормама које регулишу све аспекте односа здравствени радник – пацијент.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14925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sr-Cyrl-RS" dirty="0"/>
              <a:t>Кривично правна регулатива:</a:t>
            </a:r>
          </a:p>
          <a:p>
            <a:pPr marL="0" indent="0" algn="just">
              <a:buNone/>
            </a:pPr>
            <a:endParaRPr lang="sr-Cyrl-RS" dirty="0"/>
          </a:p>
          <a:p>
            <a:r>
              <a:rPr lang="sr-Cyrl-RS" dirty="0"/>
              <a:t>Национално законодавство (ставити лого мин. Здравља)</a:t>
            </a:r>
          </a:p>
          <a:p>
            <a:r>
              <a:rPr lang="sr-Cyrl-RS" dirty="0"/>
              <a:t>Међународни правни акти (лого ЕУ и светске здравствене организације)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56583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684211" y="1285336"/>
            <a:ext cx="11263374" cy="532249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sr-Cyrl-RS" dirty="0"/>
              <a:t>Закон о правима пацијента (скриншот прописа)</a:t>
            </a:r>
          </a:p>
          <a:p>
            <a:pPr marL="0" indent="0" algn="just">
              <a:buNone/>
            </a:pPr>
            <a:endParaRPr lang="sr-Cyrl-RS" dirty="0"/>
          </a:p>
          <a:p>
            <a:r>
              <a:rPr lang="sr-Cyrl-RS" dirty="0">
                <a:solidFill>
                  <a:srgbClr val="FF0000"/>
                </a:solidFill>
              </a:rPr>
              <a:t>ПАЦИЈЕНТ</a:t>
            </a:r>
            <a:r>
              <a:rPr lang="sr-Cyrl-RS" dirty="0"/>
              <a:t> (лице, односно осигурано лице у смислу Закона о здравственом осигурању, болесно или здраво, које затражи или коме се пружа здравствена услуга ради очувања и унапређења здравља, спречавања, сузбијања и раног откривања болести, повреда и других поремећаја здравља и благовременог и ефикасног лечења и рехабилитације)</a:t>
            </a:r>
          </a:p>
          <a:p>
            <a:r>
              <a:rPr lang="sr-Cyrl-RS" dirty="0">
                <a:solidFill>
                  <a:srgbClr val="FF0000"/>
                </a:solidFill>
              </a:rPr>
              <a:t>МЕДИЦИНСКА МЕРА </a:t>
            </a:r>
            <a:r>
              <a:rPr lang="sr-Cyrl-RS" dirty="0"/>
              <a:t>(здравствена услуга која се пружа у превентивне, дијагностичке, терапијске и рехабилитационе сврхе)</a:t>
            </a: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68158" y="465804"/>
            <a:ext cx="8378435" cy="2320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655658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684211" y="1285336"/>
            <a:ext cx="11263374" cy="532249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sr-Cyrl-RS" dirty="0"/>
          </a:p>
          <a:p>
            <a:pPr marL="0" indent="0" algn="just">
              <a:buNone/>
            </a:pPr>
            <a:endParaRPr lang="sr-Cyrl-RS" dirty="0"/>
          </a:p>
          <a:p>
            <a:r>
              <a:rPr lang="sr-Cyrl-RS" dirty="0">
                <a:solidFill>
                  <a:srgbClr val="FF0000"/>
                </a:solidFill>
              </a:rPr>
              <a:t>ДЕТЕ</a:t>
            </a:r>
            <a:r>
              <a:rPr lang="sr-Cyrl-RS" dirty="0"/>
              <a:t> (</a:t>
            </a:r>
            <a:r>
              <a:rPr lang="sr-Cyrl-RS" u="sng" dirty="0"/>
              <a:t>лице до навршених 18 година живота </a:t>
            </a:r>
            <a:r>
              <a:rPr lang="sr-Cyrl-RS" dirty="0"/>
              <a:t>– способност за расуђивање детета које је навршило 15 година живота подразумева способност да разуме природу свог здравственог стања, сврху медицинске мере која се предлаже, ризике и последице предузимања и непредузимања мере, као и способност да добијене информације одмери у процесу доношења одлуке)</a:t>
            </a:r>
          </a:p>
          <a:p>
            <a:r>
              <a:rPr lang="sr-Cyrl-RS" dirty="0">
                <a:solidFill>
                  <a:srgbClr val="FF0000"/>
                </a:solidFill>
              </a:rPr>
              <a:t>ЧЛАНОВИ УЖЕ ПОРОДИЦЕ </a:t>
            </a:r>
            <a:r>
              <a:rPr lang="sr-Cyrl-RS" dirty="0"/>
              <a:t>(сматрају се: супружник или ванбрачни партнер, деца, браћа, сестре, родитељи, усвојитељ, усвојеник и друга лица која живе у заједничком породичном домаћинству са пацијентом)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68158" y="465804"/>
            <a:ext cx="8378435" cy="2320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655658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46650" y="267420"/>
            <a:ext cx="4986068" cy="759124"/>
          </a:xfrm>
        </p:spPr>
        <p:txBody>
          <a:bodyPr/>
          <a:lstStyle/>
          <a:p>
            <a:pPr algn="ctr"/>
            <a:r>
              <a:rPr lang="sr-Cyrl-RS" sz="2800" b="1" dirty="0"/>
              <a:t>ПРАВа</a:t>
            </a:r>
            <a:r>
              <a:rPr lang="sr-Cyrl-RS" b="1" dirty="0"/>
              <a:t> ПАЦИЈЕНТА</a:t>
            </a:r>
            <a:endParaRPr lang="en-US" b="1" dirty="0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2FC67ACE-15BD-4C01-9A51-B2B84C9A23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201" y="1311576"/>
            <a:ext cx="4454304" cy="3153103"/>
          </a:xfrm>
        </p:spPr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5046453" y="241768"/>
            <a:ext cx="7004649" cy="6616232"/>
          </a:xfrm>
        </p:spPr>
        <p:txBody>
          <a:bodyPr>
            <a:normAutofit fontScale="85000" lnSpcReduction="10000"/>
          </a:bodyPr>
          <a:lstStyle/>
          <a:p>
            <a:pPr marL="342900" indent="-342900" algn="just">
              <a:buAutoNum type="arabicPeriod"/>
            </a:pPr>
            <a:r>
              <a:rPr lang="sr-Cyrl-RS" sz="1800" b="1" dirty="0"/>
              <a:t>Право на доступност здравствене заштите</a:t>
            </a:r>
          </a:p>
          <a:p>
            <a:pPr marL="342900" indent="-342900" algn="just">
              <a:buAutoNum type="arabicPeriod"/>
            </a:pPr>
            <a:r>
              <a:rPr lang="sr-Cyrl-RS" sz="1800" b="1" dirty="0"/>
              <a:t>Право на информације</a:t>
            </a:r>
          </a:p>
          <a:p>
            <a:pPr marL="342900" indent="-342900" algn="just">
              <a:buAutoNum type="arabicPeriod"/>
            </a:pPr>
            <a:r>
              <a:rPr lang="sr-Cyrl-RS" sz="1800" b="1" dirty="0"/>
              <a:t>Право на превентивне мере</a:t>
            </a:r>
          </a:p>
          <a:p>
            <a:pPr marL="342900" indent="-342900" algn="just">
              <a:buAutoNum type="arabicPeriod"/>
            </a:pPr>
            <a:r>
              <a:rPr lang="sr-Cyrl-RS" sz="1800" b="1" dirty="0"/>
              <a:t>Право на квалитет пружања здравствене услуге</a:t>
            </a:r>
          </a:p>
          <a:p>
            <a:pPr marL="342900" indent="-342900" algn="just">
              <a:buAutoNum type="arabicPeriod"/>
            </a:pPr>
            <a:r>
              <a:rPr lang="sr-Cyrl-RS" sz="1800" b="1" dirty="0"/>
              <a:t>Право на безбедност пацијента</a:t>
            </a:r>
          </a:p>
          <a:p>
            <a:pPr marL="342900" indent="-342900" algn="just">
              <a:buAutoNum type="arabicPeriod"/>
            </a:pPr>
            <a:r>
              <a:rPr lang="sr-Cyrl-RS" sz="1800" b="1" dirty="0"/>
              <a:t>Право на обавештење</a:t>
            </a:r>
          </a:p>
          <a:p>
            <a:pPr marL="342900" indent="-342900" algn="just">
              <a:buAutoNum type="arabicPeriod"/>
            </a:pPr>
            <a:r>
              <a:rPr lang="sr-Cyrl-RS" sz="1800" b="1" dirty="0"/>
              <a:t>Право на слободан избор</a:t>
            </a:r>
          </a:p>
          <a:p>
            <a:pPr marL="342900" indent="-342900" algn="just">
              <a:buAutoNum type="arabicPeriod"/>
            </a:pPr>
            <a:r>
              <a:rPr lang="sr-Cyrl-RS" sz="1800" b="1" dirty="0"/>
              <a:t>Право на друго стручно мишљење</a:t>
            </a:r>
          </a:p>
          <a:p>
            <a:pPr marL="342900" indent="-342900" algn="just">
              <a:buAutoNum type="arabicPeriod"/>
            </a:pPr>
            <a:r>
              <a:rPr lang="sr-Cyrl-RS" sz="1800" b="1" dirty="0"/>
              <a:t>Право на приватност и поверљивост</a:t>
            </a:r>
          </a:p>
          <a:p>
            <a:pPr marL="342900" indent="-342900" algn="just">
              <a:buAutoNum type="arabicPeriod"/>
            </a:pPr>
            <a:r>
              <a:rPr lang="sr-Cyrl-RS" sz="1800" b="1" dirty="0"/>
              <a:t>Право на пристанак</a:t>
            </a:r>
          </a:p>
          <a:p>
            <a:pPr marL="342900" indent="-342900" algn="just">
              <a:buAutoNum type="arabicPeriod"/>
            </a:pPr>
            <a:r>
              <a:rPr lang="sr-Cyrl-RS" sz="1800" b="1" dirty="0"/>
              <a:t>Право на увид у медицинску документацију</a:t>
            </a:r>
          </a:p>
          <a:p>
            <a:pPr marL="342900" indent="-342900" algn="just">
              <a:buAutoNum type="arabicPeriod"/>
            </a:pPr>
            <a:r>
              <a:rPr lang="sr-Cyrl-RS" sz="1800" b="1" dirty="0"/>
              <a:t>Право на поверљивост података о здрав.стању </a:t>
            </a:r>
          </a:p>
          <a:p>
            <a:pPr marL="342900" indent="-342900" algn="just">
              <a:buAutoNum type="arabicPeriod"/>
            </a:pPr>
            <a:r>
              <a:rPr lang="sr-Cyrl-RS" sz="1800" b="1" dirty="0"/>
              <a:t>Право пацијента који учествује у мед.истраживању</a:t>
            </a:r>
          </a:p>
          <a:p>
            <a:pPr marL="342900" indent="-342900" algn="just">
              <a:buAutoNum type="arabicPeriod"/>
            </a:pPr>
            <a:r>
              <a:rPr lang="sr-Cyrl-RS" sz="1800" b="1" dirty="0"/>
              <a:t>Право детета у стационарним здравственим уст.</a:t>
            </a:r>
          </a:p>
          <a:p>
            <a:pPr marL="342900" indent="-342900" algn="just">
              <a:buAutoNum type="arabicPeriod"/>
            </a:pPr>
            <a:r>
              <a:rPr lang="sr-Cyrl-RS" sz="1800" b="1" dirty="0"/>
              <a:t>Право да на сопствену одговорност напусти стац. здравствену установу</a:t>
            </a:r>
          </a:p>
          <a:p>
            <a:pPr marL="342900" indent="-342900" algn="just">
              <a:buAutoNum type="arabicPeriod"/>
            </a:pPr>
            <a:r>
              <a:rPr lang="sr-Cyrl-RS" sz="1800" b="1" dirty="0"/>
              <a:t>Право на олакшавање патње и бола</a:t>
            </a:r>
          </a:p>
          <a:p>
            <a:pPr marL="342900" indent="-342900" algn="just">
              <a:buAutoNum type="arabicPeriod"/>
            </a:pPr>
            <a:r>
              <a:rPr lang="sr-Cyrl-RS" sz="1800" b="1" dirty="0"/>
              <a:t>Право на поштовање пацијентовог времена</a:t>
            </a:r>
          </a:p>
          <a:p>
            <a:pPr marL="342900" indent="-342900" algn="just">
              <a:buAutoNum type="arabicPeriod"/>
            </a:pPr>
            <a:r>
              <a:rPr lang="sr-Cyrl-RS" sz="1800" b="1" dirty="0"/>
              <a:t>Право на приговор</a:t>
            </a:r>
          </a:p>
          <a:p>
            <a:pPr marL="342900" indent="-342900" algn="just">
              <a:buAutoNum type="arabicPeriod"/>
            </a:pPr>
            <a:r>
              <a:rPr lang="sr-Cyrl-RS" sz="1800" b="1" dirty="0"/>
              <a:t>Право на накнаду штете</a:t>
            </a:r>
          </a:p>
          <a:p>
            <a:pPr marL="342900" indent="-342900" algn="just">
              <a:buAutoNum type="arabicPeriod"/>
            </a:pPr>
            <a:endParaRPr lang="sr-Cyrl-RS" sz="1800" b="1" dirty="0"/>
          </a:p>
          <a:p>
            <a:pPr marL="342900" indent="-342900" algn="just">
              <a:buAutoNum type="arabicPeriod"/>
            </a:pPr>
            <a:endParaRPr lang="sr-Cyrl-RS" sz="1800" b="1" dirty="0"/>
          </a:p>
          <a:p>
            <a:pPr marL="342900" indent="-342900" algn="just">
              <a:buAutoNum type="arabicPeriod"/>
            </a:pPr>
            <a:endParaRPr lang="sr-Cyrl-RS" sz="1800" b="1" dirty="0"/>
          </a:p>
          <a:p>
            <a:pPr marL="342900" indent="-342900" algn="just">
              <a:buAutoNum type="arabicPeriod"/>
            </a:pP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12921080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46650" y="267420"/>
            <a:ext cx="11568022" cy="888520"/>
          </a:xfrm>
        </p:spPr>
        <p:txBody>
          <a:bodyPr/>
          <a:lstStyle/>
          <a:p>
            <a:pPr algn="ctr"/>
            <a:r>
              <a:rPr lang="sr-Cyrl-RS" sz="2800" b="1" dirty="0"/>
              <a:t>дужности</a:t>
            </a:r>
            <a:r>
              <a:rPr lang="sr-Cyrl-RS" b="1" dirty="0"/>
              <a:t> ПАЦИЈЕНТА</a:t>
            </a:r>
            <a:endParaRPr lang="en-US" b="1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5046453" y="1302588"/>
            <a:ext cx="7004649" cy="5555411"/>
          </a:xfrm>
        </p:spPr>
        <p:txBody>
          <a:bodyPr>
            <a:normAutofit/>
          </a:bodyPr>
          <a:lstStyle/>
          <a:p>
            <a:pPr marL="342900" indent="-342900" algn="just">
              <a:buAutoNum type="arabicPeriod"/>
            </a:pPr>
            <a:r>
              <a:rPr lang="sr-Cyrl-RS" sz="1800" b="1" dirty="0"/>
              <a:t>Одговорност пацијента за лично здравље</a:t>
            </a:r>
          </a:p>
          <a:p>
            <a:pPr marL="342900" indent="-342900" algn="just">
              <a:buAutoNum type="arabicPeriod"/>
            </a:pPr>
            <a:r>
              <a:rPr lang="sr-Cyrl-RS" sz="1800" b="1" dirty="0"/>
              <a:t>Одговорност пацијента према другим корисницима здравствених услуга</a:t>
            </a:r>
          </a:p>
          <a:p>
            <a:pPr marL="342900" indent="-342900" algn="just">
              <a:buAutoNum type="arabicPeriod"/>
            </a:pPr>
            <a:r>
              <a:rPr lang="sr-Cyrl-RS" sz="1800" b="1" dirty="0"/>
              <a:t>Одговорност пацијента према здравственим радницима, односно здравственим сарадницима</a:t>
            </a:r>
          </a:p>
          <a:p>
            <a:pPr marL="342900" indent="-342900" algn="just">
              <a:buAutoNum type="arabicPeriod"/>
            </a:pPr>
            <a:endParaRPr lang="sr-Cyrl-RS" sz="1800" b="1" dirty="0"/>
          </a:p>
          <a:p>
            <a:pPr marL="342900" indent="-342900" algn="just">
              <a:buAutoNum type="arabicPeriod"/>
            </a:pPr>
            <a:endParaRPr lang="sr-Cyrl-RS" sz="1800" b="1" dirty="0"/>
          </a:p>
          <a:p>
            <a:pPr marL="342900" indent="-342900" algn="just">
              <a:buAutoNum type="arabicPeriod"/>
            </a:pPr>
            <a:endParaRPr lang="sr-Cyrl-RS" sz="1800" b="1" dirty="0"/>
          </a:p>
          <a:p>
            <a:pPr marL="342900" indent="-342900" algn="just">
              <a:buAutoNum type="arabicPeriod"/>
            </a:pPr>
            <a:endParaRPr lang="en-US" sz="1800" b="1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044" y="1460684"/>
            <a:ext cx="4322121" cy="3197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292108068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307</TotalTime>
  <Words>1234</Words>
  <Application>Microsoft Office PowerPoint</Application>
  <PresentationFormat>Široki ekran</PresentationFormat>
  <Paragraphs>114</Paragraphs>
  <Slides>21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slajdova</vt:lpstr>
      </vt:variant>
      <vt:variant>
        <vt:i4>21</vt:i4>
      </vt:variant>
    </vt:vector>
  </HeadingPairs>
  <TitlesOfParts>
    <vt:vector size="22" baseType="lpstr">
      <vt:lpstr>Slice</vt:lpstr>
      <vt:lpstr>ПРАВНИ АСПЕКТи КОМУНИКАЦИЈЕ У ЗДРАВСТВУ</vt:lpstr>
      <vt:lpstr>PowerPoint prezentacija</vt:lpstr>
      <vt:lpstr>PowerPoint prezentacija</vt:lpstr>
      <vt:lpstr>Ignorantia iuris nocet  (непознавање права шкоди)</vt:lpstr>
      <vt:lpstr>PowerPoint prezentacija</vt:lpstr>
      <vt:lpstr>PowerPoint prezentacija</vt:lpstr>
      <vt:lpstr>PowerPoint prezentacija</vt:lpstr>
      <vt:lpstr>ПРАВа ПАЦИЈЕНТА</vt:lpstr>
      <vt:lpstr>дужности ПАЦИЈЕНТА</vt:lpstr>
      <vt:lpstr>Право на обавештење (члан 11 ЗОПП)</vt:lpstr>
      <vt:lpstr>Садржај права на обавештење</vt:lpstr>
      <vt:lpstr>PowerPoint prezentacija</vt:lpstr>
      <vt:lpstr>PowerPoint prezentacija</vt:lpstr>
      <vt:lpstr>PowerPoint prezentacija</vt:lpstr>
      <vt:lpstr>Како је то регулисано зопп?</vt:lpstr>
      <vt:lpstr>PowerPoint prezentacija</vt:lpstr>
      <vt:lpstr>PowerPoint prezentacija</vt:lpstr>
      <vt:lpstr>ДУЖНОСТ ОБАВЕШТАВАЊА</vt:lpstr>
      <vt:lpstr>ОПСЕГ ОБАВЕШТАВАЊА</vt:lpstr>
      <vt:lpstr>Примери из судске праксе</vt:lpstr>
      <vt:lpstr>Salus et voluntas aegroti suprima les (“Добробит и воља болесника највиши закон”)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ПРАВНИ АСПЕКТ КОМУНИКАЦИЈЕ У ЗДРАВСТВУ</dc:title>
  <dc:creator>Nataša Vidović</dc:creator>
  <cp:lastModifiedBy>Milan Đorđić</cp:lastModifiedBy>
  <cp:revision>47</cp:revision>
  <dcterms:created xsi:type="dcterms:W3CDTF">2021-05-19T05:47:11Z</dcterms:created>
  <dcterms:modified xsi:type="dcterms:W3CDTF">2023-02-03T21:53:14Z</dcterms:modified>
</cp:coreProperties>
</file>